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8" r:id="rId3"/>
    <p:sldId id="265" r:id="rId4"/>
    <p:sldId id="259" r:id="rId5"/>
    <p:sldId id="266"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28.10.2019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28.10.2019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28.10.2019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28.10.2019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28.10.2019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28.10.2019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28.10.2019</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5145" y="0"/>
            <a:ext cx="9144000" cy="1440161"/>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ctr"/>
            <a:r>
              <a:rPr lang="ru-RU" b="1" dirty="0" smtClean="0">
                <a:solidFill>
                  <a:schemeClr val="tx1"/>
                </a:solidFill>
                <a:latin typeface="Arial" pitchFamily="34" charset="0"/>
                <a:cs typeface="Arial" pitchFamily="34" charset="0"/>
              </a:rPr>
              <a:t>ДИСЦИПЛИНА </a:t>
            </a:r>
            <a:br>
              <a:rPr lang="ru-RU" b="1" dirty="0" smtClean="0">
                <a:solidFill>
                  <a:schemeClr val="tx1"/>
                </a:solidFill>
                <a:latin typeface="Arial" pitchFamily="34" charset="0"/>
                <a:cs typeface="Arial" pitchFamily="34" charset="0"/>
              </a:rPr>
            </a:br>
            <a:r>
              <a:rPr lang="ru-RU" b="1" dirty="0" smtClean="0">
                <a:solidFill>
                  <a:schemeClr val="tx1"/>
                </a:solidFill>
                <a:latin typeface="Arial" pitchFamily="34" charset="0"/>
                <a:cs typeface="Arial" pitchFamily="34" charset="0"/>
              </a:rPr>
              <a:t>«КОРПОРАТИВНЫЕ ФИНАНСЫ»</a:t>
            </a:r>
            <a:endParaRPr lang="ru-RU" b="1" dirty="0">
              <a:solidFill>
                <a:schemeClr val="tx1"/>
              </a:solidFill>
              <a:latin typeface="Arial" pitchFamily="34" charset="0"/>
              <a:cs typeface="Arial" pitchFamily="34" charset="0"/>
            </a:endParaRPr>
          </a:p>
        </p:txBody>
      </p:sp>
      <p:sp>
        <p:nvSpPr>
          <p:cNvPr id="5" name="Подзаголовок 4"/>
          <p:cNvSpPr>
            <a:spLocks noGrp="1"/>
          </p:cNvSpPr>
          <p:nvPr>
            <p:ph type="subTitle" idx="1"/>
          </p:nvPr>
        </p:nvSpPr>
        <p:spPr>
          <a:xfrm>
            <a:off x="179512" y="1484784"/>
            <a:ext cx="8640960" cy="4824536"/>
          </a:xfrm>
        </p:spPr>
        <p:txBody>
          <a:bodyPr>
            <a:noAutofit/>
          </a:bodyPr>
          <a:lstStyle/>
          <a:p>
            <a:r>
              <a:rPr lang="ru-RU" sz="3200" b="1" dirty="0" smtClean="0">
                <a:solidFill>
                  <a:srgbClr val="FFC000"/>
                </a:solidFill>
                <a:latin typeface="Arial" pitchFamily="34" charset="0"/>
                <a:cs typeface="Arial" pitchFamily="34" charset="0"/>
              </a:rPr>
              <a:t>ТЕМА 1- ОБЩАЯ ХАРАКТЕРИСТИКА ФИНАНСОВ КОРПОРАЦИЙ</a:t>
            </a:r>
          </a:p>
          <a:p>
            <a:r>
              <a:rPr lang="ru-RU" sz="3200" b="1" dirty="0" smtClean="0">
                <a:solidFill>
                  <a:srgbClr val="FFC000"/>
                </a:solidFill>
                <a:latin typeface="Arial" pitchFamily="34" charset="0"/>
                <a:cs typeface="Arial" pitchFamily="34" charset="0"/>
              </a:rPr>
              <a:t>(2 часа)</a:t>
            </a:r>
          </a:p>
          <a:p>
            <a:r>
              <a:rPr lang="ru-RU" sz="3200" b="1" dirty="0" smtClean="0">
                <a:solidFill>
                  <a:srgbClr val="FFC000"/>
                </a:solidFill>
                <a:latin typeface="Arial" pitchFamily="34" charset="0"/>
                <a:cs typeface="Arial" pitchFamily="34" charset="0"/>
              </a:rPr>
              <a:t>Вопросы:</a:t>
            </a:r>
          </a:p>
          <a:p>
            <a:pPr algn="just"/>
            <a:r>
              <a:rPr lang="ru-RU" sz="2800" b="1" dirty="0" smtClean="0">
                <a:solidFill>
                  <a:schemeClr val="tx1"/>
                </a:solidFill>
                <a:latin typeface="Arial" pitchFamily="34" charset="0"/>
                <a:cs typeface="Arial" pitchFamily="34" charset="0"/>
              </a:rPr>
              <a:t>1. Понятие </a:t>
            </a:r>
            <a:r>
              <a:rPr lang="ru-RU" sz="2800" b="1" dirty="0">
                <a:solidFill>
                  <a:schemeClr val="tx1"/>
                </a:solidFill>
                <a:latin typeface="Arial" pitchFamily="34" charset="0"/>
                <a:cs typeface="Arial" pitchFamily="34" charset="0"/>
              </a:rPr>
              <a:t>корпоративных </a:t>
            </a:r>
            <a:r>
              <a:rPr lang="ru-RU" sz="2800" b="1" dirty="0" smtClean="0">
                <a:solidFill>
                  <a:schemeClr val="tx1"/>
                </a:solidFill>
                <a:latin typeface="Arial" pitchFamily="34" charset="0"/>
                <a:cs typeface="Arial" pitchFamily="34" charset="0"/>
              </a:rPr>
              <a:t>финансов</a:t>
            </a:r>
          </a:p>
          <a:p>
            <a:pPr algn="just"/>
            <a:r>
              <a:rPr lang="ru-RU" sz="2800" b="1" dirty="0" smtClean="0">
                <a:solidFill>
                  <a:schemeClr val="tx1"/>
                </a:solidFill>
                <a:latin typeface="Arial" pitchFamily="34" charset="0"/>
                <a:cs typeface="Arial" pitchFamily="34" charset="0"/>
              </a:rPr>
              <a:t>2. Финансовые отношения на уровне </a:t>
            </a:r>
            <a:r>
              <a:rPr lang="ru-RU" sz="2800" b="1" dirty="0" smtClean="0">
                <a:solidFill>
                  <a:schemeClr val="tx1"/>
                </a:solidFill>
                <a:latin typeface="Arial" pitchFamily="34" charset="0"/>
                <a:cs typeface="Arial" pitchFamily="34" charset="0"/>
              </a:rPr>
              <a:t>корпораций</a:t>
            </a:r>
          </a:p>
          <a:p>
            <a:pPr algn="just"/>
            <a:r>
              <a:rPr lang="ru-RU" sz="2800" b="1" dirty="0" smtClean="0">
                <a:solidFill>
                  <a:schemeClr val="tx1"/>
                </a:solidFill>
                <a:latin typeface="Arial" pitchFamily="34" charset="0"/>
                <a:cs typeface="Arial" pitchFamily="34" charset="0"/>
              </a:rPr>
              <a:t>Задание по теме</a:t>
            </a:r>
            <a:endParaRPr lang="ru-RU" sz="2800" b="1" dirty="0" smtClean="0">
              <a:solidFill>
                <a:schemeClr val="tx1"/>
              </a:solidFill>
              <a:latin typeface="Arial" pitchFamily="34" charset="0"/>
              <a:cs typeface="Arial" pitchFamily="34" charset="0"/>
            </a:endParaRPr>
          </a:p>
          <a:p>
            <a:pPr algn="just"/>
            <a:r>
              <a:rPr lang="ru-RU" sz="2800" b="1" dirty="0">
                <a:solidFill>
                  <a:schemeClr val="tx1"/>
                </a:solidFill>
                <a:latin typeface="Arial" pitchFamily="34" charset="0"/>
                <a:cs typeface="Arial" pitchFamily="34" charset="0"/>
              </a:rPr>
              <a:t> </a:t>
            </a:r>
            <a:r>
              <a:rPr lang="ru-RU" sz="2800" b="1" dirty="0" smtClean="0">
                <a:solidFill>
                  <a:schemeClr val="tx1"/>
                </a:solidFill>
                <a:latin typeface="Arial" pitchFamily="34" charset="0"/>
                <a:cs typeface="Arial" pitchFamily="34" charset="0"/>
              </a:rPr>
              <a:t>Задачи по теме</a:t>
            </a:r>
          </a:p>
        </p:txBody>
      </p:sp>
    </p:spTree>
    <p:extLst>
      <p:ext uri="{BB962C8B-B14F-4D97-AF65-F5344CB8AC3E}">
        <p14:creationId xmlns:p14="http://schemas.microsoft.com/office/powerpoint/2010/main" val="1813328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96752"/>
            <a:ext cx="9144000" cy="5661248"/>
          </a:xfrm>
        </p:spPr>
        <p:txBody>
          <a:bodyPr>
            <a:normAutofit/>
          </a:bodyPr>
          <a:lstStyle/>
          <a:p>
            <a:pPr marL="0" indent="0" algn="ctr">
              <a:buNone/>
            </a:pPr>
            <a:endParaRPr lang="ru-RU" dirty="0" smtClean="0">
              <a:solidFill>
                <a:schemeClr val="accent6">
                  <a:lumMod val="40000"/>
                  <a:lumOff val="60000"/>
                </a:schemeClr>
              </a:solidFill>
              <a:latin typeface="Arial" pitchFamily="34" charset="0"/>
              <a:cs typeface="Arial" pitchFamily="34" charset="0"/>
            </a:endParaRPr>
          </a:p>
          <a:p>
            <a:pPr marL="0" indent="0" algn="ctr">
              <a:buNone/>
            </a:pPr>
            <a:endParaRPr lang="ru-RU" b="1" dirty="0" smtClean="0">
              <a:solidFill>
                <a:schemeClr val="accent6">
                  <a:lumMod val="40000"/>
                  <a:lumOff val="60000"/>
                </a:schemeClr>
              </a:solidFill>
              <a:effectLst>
                <a:outerShdw blurRad="38100" dist="38100" dir="2700000" algn="tl">
                  <a:srgbClr val="000000">
                    <a:alpha val="43137"/>
                  </a:srgbClr>
                </a:outerShdw>
              </a:effectLst>
              <a:latin typeface="Arial" pitchFamily="34" charset="0"/>
              <a:cs typeface="Arial" pitchFamily="34" charset="0"/>
            </a:endParaRPr>
          </a:p>
          <a:p>
            <a:pPr marL="0" indent="0" algn="ctr">
              <a:buNone/>
            </a:pPr>
            <a:endParaRPr lang="ru-RU" b="1" dirty="0">
              <a:solidFill>
                <a:schemeClr val="accent6">
                  <a:lumMod val="40000"/>
                  <a:lumOff val="60000"/>
                </a:schemeClr>
              </a:solidFill>
              <a:effectLst>
                <a:outerShdw blurRad="38100" dist="38100" dir="2700000" algn="tl">
                  <a:srgbClr val="000000">
                    <a:alpha val="43137"/>
                  </a:srgbClr>
                </a:outerShdw>
              </a:effectLst>
              <a:latin typeface="Arial" pitchFamily="34" charset="0"/>
              <a:cs typeface="Arial" pitchFamily="34" charset="0"/>
            </a:endParaRPr>
          </a:p>
          <a:p>
            <a:pPr marL="0" indent="0" algn="ctr">
              <a:buNone/>
            </a:pPr>
            <a:endParaRPr lang="ru-RU" b="1" dirty="0" smtClean="0">
              <a:solidFill>
                <a:schemeClr val="accent6">
                  <a:lumMod val="40000"/>
                  <a:lumOff val="60000"/>
                </a:schemeClr>
              </a:solidFill>
              <a:effectLst>
                <a:outerShdw blurRad="38100" dist="38100" dir="2700000" algn="tl">
                  <a:srgbClr val="000000">
                    <a:alpha val="43137"/>
                  </a:srgbClr>
                </a:outerShdw>
              </a:effectLst>
              <a:latin typeface="Arial" pitchFamily="34" charset="0"/>
              <a:cs typeface="Arial" pitchFamily="34" charset="0"/>
            </a:endParaRPr>
          </a:p>
          <a:p>
            <a:pPr marL="0" indent="0" algn="ctr">
              <a:buNone/>
            </a:pPr>
            <a:endParaRPr lang="ru-RU" b="1" dirty="0">
              <a:solidFill>
                <a:schemeClr val="accent6">
                  <a:lumMod val="40000"/>
                  <a:lumOff val="60000"/>
                </a:schemeClr>
              </a:solidFill>
              <a:effectLst>
                <a:outerShdw blurRad="38100" dist="38100" dir="2700000" algn="tl">
                  <a:srgbClr val="000000">
                    <a:alpha val="43137"/>
                  </a:srgbClr>
                </a:outerShdw>
              </a:effectLst>
              <a:latin typeface="Arial" pitchFamily="34" charset="0"/>
              <a:cs typeface="Arial" pitchFamily="34" charset="0"/>
            </a:endParaRPr>
          </a:p>
          <a:p>
            <a:pPr marL="0" indent="0" algn="ctr">
              <a:buNone/>
            </a:pPr>
            <a:endParaRPr lang="ru-RU" b="1" dirty="0" smtClean="0">
              <a:solidFill>
                <a:schemeClr val="accent6">
                  <a:lumMod val="40000"/>
                  <a:lumOff val="60000"/>
                </a:schemeClr>
              </a:solidFill>
              <a:effectLst>
                <a:outerShdw blurRad="38100" dist="38100" dir="2700000" algn="tl">
                  <a:srgbClr val="000000">
                    <a:alpha val="43137"/>
                  </a:srgbClr>
                </a:outerShdw>
              </a:effectLst>
              <a:latin typeface="Arial" pitchFamily="34" charset="0"/>
              <a:cs typeface="Arial" pitchFamily="34" charset="0"/>
            </a:endParaRPr>
          </a:p>
          <a:p>
            <a:pPr marL="0" indent="0" algn="ctr">
              <a:buNone/>
            </a:pPr>
            <a:endParaRPr lang="ru-RU" b="1" dirty="0">
              <a:solidFill>
                <a:schemeClr val="accent6">
                  <a:lumMod val="75000"/>
                </a:schemeClr>
              </a:solidFill>
              <a:effectLst>
                <a:outerShdw blurRad="38100" dist="38100" dir="2700000" algn="tl">
                  <a:srgbClr val="000000">
                    <a:alpha val="43137"/>
                  </a:srgbClr>
                </a:outerShdw>
              </a:effectLst>
              <a:latin typeface="Arial" pitchFamily="34" charset="0"/>
              <a:cs typeface="Arial" pitchFamily="34" charset="0"/>
            </a:endParaRPr>
          </a:p>
          <a:p>
            <a:pPr marL="0" indent="0" algn="ctr">
              <a:buNone/>
            </a:pPr>
            <a:r>
              <a:rPr lang="ru-RU" b="1" dirty="0" smtClean="0">
                <a:solidFill>
                  <a:schemeClr val="accent6">
                    <a:lumMod val="40000"/>
                    <a:lumOff val="60000"/>
                  </a:schemeClr>
                </a:solidFill>
                <a:effectLst>
                  <a:outerShdw blurRad="38100" dist="38100" dir="2700000" algn="tl">
                    <a:srgbClr val="000000">
                      <a:alpha val="43137"/>
                    </a:srgbClr>
                  </a:outerShdw>
                </a:effectLst>
                <a:latin typeface="Arial" pitchFamily="34" charset="0"/>
                <a:cs typeface="Arial" pitchFamily="34" charset="0"/>
              </a:rPr>
              <a:t>В соответствии с Гражданским кодексом РФ гл.4 ст.65.1</a:t>
            </a:r>
          </a:p>
          <a:p>
            <a:pPr marL="0" indent="0" algn="ctr">
              <a:buNone/>
            </a:pPr>
            <a:r>
              <a:rPr lang="ru-RU" dirty="0" smtClean="0">
                <a:solidFill>
                  <a:srgbClr val="FF0000"/>
                </a:solidFill>
                <a:latin typeface="Arial" pitchFamily="34" charset="0"/>
                <a:cs typeface="Arial" pitchFamily="34" charset="0"/>
              </a:rPr>
              <a:t>Корпорациями </a:t>
            </a:r>
            <a:r>
              <a:rPr lang="ru-RU" dirty="0">
                <a:solidFill>
                  <a:srgbClr val="FF0000"/>
                </a:solidFill>
                <a:latin typeface="Arial" pitchFamily="34" charset="0"/>
                <a:cs typeface="Arial" pitchFamily="34" charset="0"/>
              </a:rPr>
              <a:t>признаются юридические лица, учредители (участники) которых обладают правом участия (членства) в них и формируют их высший </a:t>
            </a:r>
            <a:r>
              <a:rPr lang="ru-RU" dirty="0" smtClean="0">
                <a:solidFill>
                  <a:srgbClr val="FF0000"/>
                </a:solidFill>
                <a:latin typeface="Arial" pitchFamily="34" charset="0"/>
                <a:cs typeface="Arial" pitchFamily="34" charset="0"/>
              </a:rPr>
              <a:t>орган</a:t>
            </a:r>
          </a:p>
          <a:p>
            <a:pPr marL="0" indent="0" algn="ctr">
              <a:buNone/>
            </a:pPr>
            <a:endParaRPr lang="ru-RU" b="1" dirty="0" smtClean="0">
              <a:solidFill>
                <a:schemeClr val="accent6">
                  <a:lumMod val="60000"/>
                  <a:lumOff val="40000"/>
                </a:schemeClr>
              </a:solidFill>
              <a:latin typeface="Arial" pitchFamily="34" charset="0"/>
              <a:cs typeface="Arial" pitchFamily="34" charset="0"/>
            </a:endParaRPr>
          </a:p>
          <a:p>
            <a:pPr marL="0" lvl="0" indent="0" algn="just">
              <a:buNone/>
            </a:pPr>
            <a:endParaRPr lang="ru-RU" dirty="0">
              <a:latin typeface="Arial" pitchFamily="34" charset="0"/>
              <a:cs typeface="Arial" pitchFamily="34" charset="0"/>
            </a:endParaRPr>
          </a:p>
          <a:p>
            <a:pPr marL="0" indent="0" algn="ctr">
              <a:buNone/>
            </a:pPr>
            <a:endParaRPr lang="ru-RU" b="1" dirty="0">
              <a:solidFill>
                <a:schemeClr val="accent6">
                  <a:lumMod val="60000"/>
                  <a:lumOff val="40000"/>
                </a:schemeClr>
              </a:solidFill>
              <a:latin typeface="Arial" pitchFamily="34" charset="0"/>
              <a:cs typeface="Arial" pitchFamily="34" charset="0"/>
            </a:endParaRPr>
          </a:p>
          <a:p>
            <a:pPr marL="0" indent="0">
              <a:buNone/>
            </a:pPr>
            <a:endParaRPr lang="ru-RU" dirty="0">
              <a:solidFill>
                <a:schemeClr val="accent6">
                  <a:lumMod val="40000"/>
                  <a:lumOff val="60000"/>
                </a:schemeClr>
              </a:solidFill>
              <a:latin typeface="Arial" pitchFamily="34" charset="0"/>
              <a:cs typeface="Arial" pitchFamily="34" charset="0"/>
            </a:endParaRPr>
          </a:p>
        </p:txBody>
      </p:sp>
      <p:sp>
        <p:nvSpPr>
          <p:cNvPr id="2" name="Заголовок 1"/>
          <p:cNvSpPr>
            <a:spLocks noGrp="1"/>
          </p:cNvSpPr>
          <p:nvPr>
            <p:ph type="title"/>
          </p:nvPr>
        </p:nvSpPr>
        <p:spPr>
          <a:xfrm>
            <a:off x="107504" y="476672"/>
            <a:ext cx="8424936" cy="1179782"/>
          </a:xfrm>
        </p:spPr>
        <p:txBody>
          <a:bodyPr>
            <a:normAutofit fontScale="90000"/>
          </a:bodyPr>
          <a:lstStyle/>
          <a:p>
            <a:r>
              <a:rPr lang="ru-RU" b="1" dirty="0" smtClean="0">
                <a:solidFill>
                  <a:schemeClr val="tx1"/>
                </a:solidFill>
                <a:latin typeface="Arial" pitchFamily="34" charset="0"/>
                <a:cs typeface="Arial" pitchFamily="34" charset="0"/>
              </a:rPr>
              <a:t/>
            </a:r>
            <a:br>
              <a:rPr lang="ru-RU" b="1" dirty="0" smtClean="0">
                <a:solidFill>
                  <a:schemeClr val="tx1"/>
                </a:solidFill>
                <a:latin typeface="Arial" pitchFamily="34" charset="0"/>
                <a:cs typeface="Arial" pitchFamily="34" charset="0"/>
              </a:rPr>
            </a:br>
            <a:r>
              <a:rPr lang="ru-RU" b="1" dirty="0" smtClean="0">
                <a:solidFill>
                  <a:schemeClr val="tx1"/>
                </a:solidFill>
                <a:latin typeface="Arial" pitchFamily="34" charset="0"/>
                <a:cs typeface="Arial" pitchFamily="34" charset="0"/>
              </a:rPr>
              <a:t/>
            </a:r>
            <a:br>
              <a:rPr lang="ru-RU" b="1" dirty="0" smtClean="0">
                <a:solidFill>
                  <a:schemeClr val="tx1"/>
                </a:solidFill>
                <a:latin typeface="Arial" pitchFamily="34" charset="0"/>
                <a:cs typeface="Arial" pitchFamily="34" charset="0"/>
              </a:rPr>
            </a:br>
            <a:r>
              <a:rPr lang="ru-RU" b="1" dirty="0" smtClean="0">
                <a:solidFill>
                  <a:schemeClr val="tx1"/>
                </a:solidFill>
                <a:latin typeface="Arial" pitchFamily="34" charset="0"/>
                <a:cs typeface="Arial" pitchFamily="34" charset="0"/>
              </a:rPr>
              <a:t/>
            </a:r>
            <a:br>
              <a:rPr lang="ru-RU" b="1" dirty="0" smtClean="0">
                <a:solidFill>
                  <a:schemeClr val="tx1"/>
                </a:solidFill>
                <a:latin typeface="Arial" pitchFamily="34" charset="0"/>
                <a:cs typeface="Arial" pitchFamily="34" charset="0"/>
              </a:rPr>
            </a:br>
            <a:r>
              <a:rPr lang="ru-RU" b="1" dirty="0">
                <a:solidFill>
                  <a:schemeClr val="tx1"/>
                </a:solidFill>
                <a:latin typeface="Arial" pitchFamily="34" charset="0"/>
                <a:cs typeface="Arial" pitchFamily="34" charset="0"/>
              </a:rPr>
              <a:t/>
            </a:r>
            <a:br>
              <a:rPr lang="ru-RU" b="1" dirty="0">
                <a:solidFill>
                  <a:schemeClr val="tx1"/>
                </a:solidFill>
                <a:latin typeface="Arial" pitchFamily="34" charset="0"/>
                <a:cs typeface="Arial" pitchFamily="34" charset="0"/>
              </a:rPr>
            </a:br>
            <a:r>
              <a:rPr lang="ru-RU" sz="3100" b="1" dirty="0" smtClean="0">
                <a:solidFill>
                  <a:srgbClr val="FFFF00"/>
                </a:solidFill>
                <a:latin typeface="Arial" pitchFamily="34" charset="0"/>
                <a:cs typeface="Arial" pitchFamily="34" charset="0"/>
              </a:rPr>
              <a:t>ВОПРОС</a:t>
            </a:r>
            <a:r>
              <a:rPr lang="ru-RU" b="1" dirty="0" smtClean="0">
                <a:solidFill>
                  <a:schemeClr val="tx1"/>
                </a:solidFill>
                <a:latin typeface="Arial" pitchFamily="34" charset="0"/>
                <a:cs typeface="Arial" pitchFamily="34" charset="0"/>
              </a:rPr>
              <a:t> </a:t>
            </a:r>
            <a:r>
              <a:rPr lang="ru-RU" sz="3100" b="1" dirty="0" smtClean="0">
                <a:solidFill>
                  <a:srgbClr val="FFFF00"/>
                </a:solidFill>
                <a:latin typeface="Arial" pitchFamily="34" charset="0"/>
                <a:cs typeface="Arial" pitchFamily="34" charset="0"/>
              </a:rPr>
              <a:t>1. </a:t>
            </a:r>
            <a:br>
              <a:rPr lang="ru-RU" sz="3100" b="1" dirty="0" smtClean="0">
                <a:solidFill>
                  <a:srgbClr val="FFFF00"/>
                </a:solidFill>
                <a:latin typeface="Arial" pitchFamily="34" charset="0"/>
                <a:cs typeface="Arial" pitchFamily="34" charset="0"/>
              </a:rPr>
            </a:br>
            <a:r>
              <a:rPr lang="ru-RU" sz="3100" b="1" dirty="0" smtClean="0">
                <a:solidFill>
                  <a:srgbClr val="FFFF00"/>
                </a:solidFill>
                <a:latin typeface="Arial" pitchFamily="34" charset="0"/>
                <a:cs typeface="Arial" pitchFamily="34" charset="0"/>
              </a:rPr>
              <a:t>ПОНЯТИЕ КОРПОРАТИВНЫХ ФИНАНСОВ</a:t>
            </a:r>
            <a:r>
              <a:rPr lang="ru-RU" sz="3100" b="1" dirty="0">
                <a:solidFill>
                  <a:schemeClr val="tx1"/>
                </a:solidFill>
                <a:latin typeface="Arial" pitchFamily="34" charset="0"/>
                <a:cs typeface="Arial" pitchFamily="34" charset="0"/>
              </a:rPr>
              <a:t/>
            </a:r>
            <a:br>
              <a:rPr lang="ru-RU" sz="3100" b="1" dirty="0">
                <a:solidFill>
                  <a:schemeClr val="tx1"/>
                </a:solidFill>
                <a:latin typeface="Arial" pitchFamily="34" charset="0"/>
                <a:cs typeface="Arial" pitchFamily="34" charset="0"/>
              </a:rPr>
            </a:br>
            <a:r>
              <a:rPr lang="ru-RU" sz="3100" b="1" dirty="0" smtClean="0">
                <a:solidFill>
                  <a:schemeClr val="tx1"/>
                </a:solidFill>
                <a:latin typeface="Arial" pitchFamily="34" charset="0"/>
                <a:cs typeface="Arial" pitchFamily="34" charset="0"/>
              </a:rPr>
              <a:t/>
            </a:r>
            <a:br>
              <a:rPr lang="ru-RU" sz="3100" b="1" dirty="0" smtClean="0">
                <a:solidFill>
                  <a:schemeClr val="tx1"/>
                </a:solidFill>
                <a:latin typeface="Arial" pitchFamily="34" charset="0"/>
                <a:cs typeface="Arial" pitchFamily="34" charset="0"/>
              </a:rPr>
            </a:br>
            <a:r>
              <a:rPr lang="ru-RU" sz="3100" b="1" dirty="0">
                <a:solidFill>
                  <a:schemeClr val="accent6">
                    <a:lumMod val="75000"/>
                  </a:schemeClr>
                </a:solidFill>
                <a:latin typeface="Arial" pitchFamily="34" charset="0"/>
                <a:cs typeface="Arial" pitchFamily="34" charset="0"/>
              </a:rPr>
              <a:t/>
            </a:r>
            <a:br>
              <a:rPr lang="ru-RU" sz="3100" b="1" dirty="0">
                <a:solidFill>
                  <a:schemeClr val="accent6">
                    <a:lumMod val="75000"/>
                  </a:schemeClr>
                </a:solidFill>
                <a:latin typeface="Arial" pitchFamily="34" charset="0"/>
                <a:cs typeface="Arial" pitchFamily="34" charset="0"/>
              </a:rPr>
            </a:br>
            <a:r>
              <a:rPr lang="ru-RU" sz="2800" b="1" dirty="0" smtClean="0">
                <a:solidFill>
                  <a:schemeClr val="accent6">
                    <a:lumMod val="75000"/>
                  </a:schemeClr>
                </a:solidFill>
                <a:latin typeface="Arial" pitchFamily="34" charset="0"/>
                <a:cs typeface="Arial" pitchFamily="34" charset="0"/>
              </a:rPr>
              <a:t>КОРПОРАТИВНЫЕ ФИНАНСЫ</a:t>
            </a:r>
            <a:r>
              <a:rPr lang="ru-RU" sz="2800" dirty="0" smtClean="0">
                <a:solidFill>
                  <a:schemeClr val="accent6">
                    <a:lumMod val="75000"/>
                  </a:schemeClr>
                </a:solidFill>
                <a:latin typeface="Arial" pitchFamily="34" charset="0"/>
                <a:cs typeface="Arial" pitchFamily="34" charset="0"/>
              </a:rPr>
              <a:t> </a:t>
            </a:r>
            <a:r>
              <a:rPr lang="ru-RU" sz="2800" dirty="0">
                <a:solidFill>
                  <a:schemeClr val="accent6">
                    <a:lumMod val="75000"/>
                  </a:schemeClr>
                </a:solidFill>
                <a:latin typeface="Arial" pitchFamily="34" charset="0"/>
                <a:cs typeface="Arial" pitchFamily="34" charset="0"/>
              </a:rPr>
              <a:t>— это денежные отношения, в процессе которых осуществляется формирование, привлечение, распределение и использование денежных </a:t>
            </a:r>
            <a:r>
              <a:rPr lang="ru-RU" sz="2800" dirty="0">
                <a:solidFill>
                  <a:schemeClr val="accent6">
                    <a:lumMod val="75000"/>
                  </a:schemeClr>
                </a:solidFill>
              </a:rPr>
              <a:t>фондов в </a:t>
            </a:r>
            <a:r>
              <a:rPr lang="ru-RU" sz="2800" dirty="0" smtClean="0">
                <a:solidFill>
                  <a:schemeClr val="accent6">
                    <a:lumMod val="75000"/>
                  </a:schemeClr>
                </a:solidFill>
              </a:rPr>
              <a:t>целях обеспечения финансово-хозяйственной </a:t>
            </a:r>
            <a:r>
              <a:rPr lang="ru-RU" sz="2800" dirty="0">
                <a:solidFill>
                  <a:schemeClr val="accent6">
                    <a:lumMod val="75000"/>
                  </a:schemeClr>
                </a:solidFill>
              </a:rPr>
              <a:t>деятельности корпорации</a:t>
            </a:r>
            <a:endParaRPr lang="ru-RU" sz="3100" dirty="0">
              <a:solidFill>
                <a:schemeClr val="accent6">
                  <a:lumMod val="75000"/>
                </a:schemeClr>
              </a:solidFill>
            </a:endParaRPr>
          </a:p>
        </p:txBody>
      </p:sp>
    </p:spTree>
    <p:extLst>
      <p:ext uri="{BB962C8B-B14F-4D97-AF65-F5344CB8AC3E}">
        <p14:creationId xmlns:p14="http://schemas.microsoft.com/office/powerpoint/2010/main" val="1057326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marL="0" indent="0"/>
            <a:r>
              <a:rPr lang="ru-RU" sz="2800" b="1" dirty="0">
                <a:solidFill>
                  <a:schemeClr val="accent6">
                    <a:lumMod val="60000"/>
                    <a:lumOff val="40000"/>
                  </a:schemeClr>
                </a:solidFill>
                <a:latin typeface="Arial" pitchFamily="34" charset="0"/>
                <a:cs typeface="Arial" pitchFamily="34" charset="0"/>
              </a:rPr>
              <a:t>ВСЕ ЮРИДИЧЕСКИЕ ЛИЦА МОЖНО РАЗДЕЛИТЬ НА 2 КАТЕГОРИИ:</a:t>
            </a:r>
          </a:p>
        </p:txBody>
      </p:sp>
      <p:sp>
        <p:nvSpPr>
          <p:cNvPr id="3" name="Объект 2"/>
          <p:cNvSpPr>
            <a:spLocks noGrp="1"/>
          </p:cNvSpPr>
          <p:nvPr>
            <p:ph sz="quarter" idx="13"/>
          </p:nvPr>
        </p:nvSpPr>
        <p:spPr/>
        <p:txBody>
          <a:bodyPr/>
          <a:lstStyle/>
          <a:p>
            <a:pPr marL="0" lvl="0" indent="0" algn="ctr">
              <a:buNone/>
            </a:pPr>
            <a:r>
              <a:rPr lang="ru-RU" b="1" dirty="0">
                <a:latin typeface="Arial" pitchFamily="34" charset="0"/>
                <a:cs typeface="Arial" pitchFamily="34" charset="0"/>
              </a:rPr>
              <a:t>1 категория </a:t>
            </a:r>
            <a:r>
              <a:rPr lang="ru-RU" dirty="0">
                <a:latin typeface="Arial" pitchFamily="34" charset="0"/>
                <a:cs typeface="Arial" pitchFamily="34" charset="0"/>
              </a:rPr>
              <a:t>- корпорации - организации, основанные на началах, членства их учредителей (участников)</a:t>
            </a:r>
          </a:p>
        </p:txBody>
      </p:sp>
      <p:sp>
        <p:nvSpPr>
          <p:cNvPr id="4" name="Объект 3"/>
          <p:cNvSpPr>
            <a:spLocks noGrp="1"/>
          </p:cNvSpPr>
          <p:nvPr>
            <p:ph sz="quarter" idx="14"/>
          </p:nvPr>
        </p:nvSpPr>
        <p:spPr/>
        <p:txBody>
          <a:bodyPr/>
          <a:lstStyle/>
          <a:p>
            <a:pPr marL="0" lvl="0" indent="0" algn="ctr">
              <a:buNone/>
            </a:pPr>
            <a:r>
              <a:rPr lang="ru-RU" b="1" dirty="0">
                <a:latin typeface="Arial" pitchFamily="34" charset="0"/>
                <a:cs typeface="Arial" pitchFamily="34" charset="0"/>
              </a:rPr>
              <a:t>2 </a:t>
            </a:r>
            <a:r>
              <a:rPr lang="ru-RU" b="1" dirty="0" smtClean="0">
                <a:latin typeface="Arial" pitchFamily="34" charset="0"/>
                <a:cs typeface="Arial" pitchFamily="34" charset="0"/>
              </a:rPr>
              <a:t>категория</a:t>
            </a:r>
          </a:p>
          <a:p>
            <a:pPr marL="0" lvl="0" indent="0" algn="ctr">
              <a:buNone/>
            </a:pPr>
            <a:r>
              <a:rPr lang="ru-RU" dirty="0" smtClean="0">
                <a:latin typeface="Arial" pitchFamily="34" charset="0"/>
                <a:cs typeface="Arial" pitchFamily="34" charset="0"/>
              </a:rPr>
              <a:t>  </a:t>
            </a:r>
            <a:r>
              <a:rPr lang="ru-RU" dirty="0">
                <a:latin typeface="Arial" pitchFamily="34" charset="0"/>
                <a:cs typeface="Arial" pitchFamily="34" charset="0"/>
              </a:rPr>
              <a:t>унитарные организации - юридические лица, в которых учредители не становятся участниками и не приобретают прав членства</a:t>
            </a:r>
          </a:p>
          <a:p>
            <a:endParaRPr lang="ru-RU" dirty="0"/>
          </a:p>
        </p:txBody>
      </p:sp>
    </p:spTree>
    <p:extLst>
      <p:ext uri="{BB962C8B-B14F-4D97-AF65-F5344CB8AC3E}">
        <p14:creationId xmlns:p14="http://schemas.microsoft.com/office/powerpoint/2010/main" val="4199124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4" y="1628800"/>
            <a:ext cx="8928992" cy="5040560"/>
          </a:xfrm>
        </p:spPr>
        <p:txBody>
          <a:bodyPr>
            <a:normAutofit lnSpcReduction="10000"/>
          </a:bodyPr>
          <a:lstStyle/>
          <a:p>
            <a:pPr marL="0" indent="0" algn="just">
              <a:buNone/>
            </a:pPr>
            <a:r>
              <a:rPr lang="ru-RU" dirty="0"/>
              <a:t>-</a:t>
            </a:r>
            <a:r>
              <a:rPr lang="ru-RU" sz="2800" b="1" dirty="0">
                <a:solidFill>
                  <a:srgbClr val="FFC000"/>
                </a:solidFill>
                <a:latin typeface="Arial" pitchFamily="34" charset="0"/>
                <a:cs typeface="Arial" pitchFamily="34" charset="0"/>
              </a:rPr>
              <a:t>хозяйственные товарищества и общества; крестьянские (фермерские) хозяйства; хозяйственные партнерства;</a:t>
            </a:r>
          </a:p>
          <a:p>
            <a:pPr marL="0" indent="0" algn="just">
              <a:buNone/>
            </a:pPr>
            <a:r>
              <a:rPr lang="ru-RU" sz="2800" b="1" dirty="0">
                <a:solidFill>
                  <a:schemeClr val="accent3">
                    <a:lumMod val="75000"/>
                  </a:schemeClr>
                </a:solidFill>
                <a:latin typeface="Arial" pitchFamily="34" charset="0"/>
                <a:cs typeface="Arial" pitchFamily="34" charset="0"/>
              </a:rPr>
              <a:t>-производственные и потребительские кооперативы; общественные организации; ассоциации (союзы);</a:t>
            </a:r>
          </a:p>
          <a:p>
            <a:pPr marL="0" indent="0" algn="just">
              <a:buNone/>
            </a:pPr>
            <a:r>
              <a:rPr lang="ru-RU" sz="2800" b="1" dirty="0">
                <a:solidFill>
                  <a:schemeClr val="accent1">
                    <a:lumMod val="75000"/>
                  </a:schemeClr>
                </a:solidFill>
                <a:latin typeface="Arial" pitchFamily="34" charset="0"/>
                <a:cs typeface="Arial" pitchFamily="34" charset="0"/>
              </a:rPr>
              <a:t>-товарищества	собственников	</a:t>
            </a:r>
            <a:r>
              <a:rPr lang="ru-RU" sz="2800" b="1" dirty="0" smtClean="0">
                <a:solidFill>
                  <a:schemeClr val="accent1">
                    <a:lumMod val="75000"/>
                  </a:schemeClr>
                </a:solidFill>
                <a:latin typeface="Arial" pitchFamily="34" charset="0"/>
                <a:cs typeface="Arial" pitchFamily="34" charset="0"/>
              </a:rPr>
              <a:t>недвижимости; казачьи общества</a:t>
            </a:r>
            <a:r>
              <a:rPr lang="ru-RU" sz="2800" b="1" dirty="0">
                <a:solidFill>
                  <a:schemeClr val="accent1">
                    <a:lumMod val="75000"/>
                  </a:schemeClr>
                </a:solidFill>
                <a:latin typeface="Arial" pitchFamily="34" charset="0"/>
                <a:cs typeface="Arial" pitchFamily="34" charset="0"/>
              </a:rPr>
              <a:t>,	внесенные	</a:t>
            </a:r>
            <a:r>
              <a:rPr lang="ru-RU" sz="2800" b="1" dirty="0" smtClean="0">
                <a:solidFill>
                  <a:schemeClr val="accent1">
                    <a:lumMod val="75000"/>
                  </a:schemeClr>
                </a:solidFill>
                <a:latin typeface="Arial" pitchFamily="34" charset="0"/>
                <a:cs typeface="Arial" pitchFamily="34" charset="0"/>
              </a:rPr>
              <a:t>в государственный </a:t>
            </a:r>
            <a:r>
              <a:rPr lang="ru-RU" sz="2800" b="1" dirty="0">
                <a:solidFill>
                  <a:schemeClr val="accent1">
                    <a:lumMod val="75000"/>
                  </a:schemeClr>
                </a:solidFill>
                <a:latin typeface="Arial" pitchFamily="34" charset="0"/>
                <a:cs typeface="Arial" pitchFamily="34" charset="0"/>
              </a:rPr>
              <a:t>реестр казачьих обществ в Российской Федерации;</a:t>
            </a:r>
          </a:p>
          <a:p>
            <a:pPr marL="0" indent="0" algn="just">
              <a:buNone/>
            </a:pPr>
            <a:r>
              <a:rPr lang="ru-RU" sz="2800" b="1" dirty="0">
                <a:solidFill>
                  <a:srgbClr val="FFC000"/>
                </a:solidFill>
                <a:latin typeface="Arial" pitchFamily="34" charset="0"/>
                <a:cs typeface="Arial" pitchFamily="34" charset="0"/>
              </a:rPr>
              <a:t>- общины коренных малочисленных народов Российской Федерации.</a:t>
            </a:r>
          </a:p>
          <a:p>
            <a:endParaRPr lang="ru-RU" dirty="0"/>
          </a:p>
        </p:txBody>
      </p:sp>
      <p:sp>
        <p:nvSpPr>
          <p:cNvPr id="3" name="Заголовок 2"/>
          <p:cNvSpPr>
            <a:spLocks noGrp="1"/>
          </p:cNvSpPr>
          <p:nvPr>
            <p:ph type="title"/>
          </p:nvPr>
        </p:nvSpPr>
        <p:spPr/>
        <p:txBody>
          <a:bodyPr>
            <a:normAutofit fontScale="90000"/>
          </a:bodyPr>
          <a:lstStyle/>
          <a:p>
            <a:r>
              <a:rPr lang="ru-RU" b="1" dirty="0" smtClean="0">
                <a:solidFill>
                  <a:srgbClr val="FFFF00"/>
                </a:solidFill>
                <a:latin typeface="Arial" pitchFamily="34" charset="0"/>
                <a:cs typeface="Arial" pitchFamily="34" charset="0"/>
              </a:rPr>
              <a:t>К корпоративным юридическим лицам относятся</a:t>
            </a:r>
            <a:endParaRPr lang="ru-RU" b="1"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1705766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FF0000"/>
                </a:solidFill>
              </a:rPr>
              <a:t>Целью корпоративных финансов является</a:t>
            </a:r>
            <a:endParaRPr lang="ru-RU" dirty="0">
              <a:solidFill>
                <a:srgbClr val="FF0000"/>
              </a:solidFill>
            </a:endParaRPr>
          </a:p>
        </p:txBody>
      </p:sp>
      <p:sp>
        <p:nvSpPr>
          <p:cNvPr id="3" name="Объект 2"/>
          <p:cNvSpPr>
            <a:spLocks noGrp="1"/>
          </p:cNvSpPr>
          <p:nvPr>
            <p:ph sz="quarter" idx="13"/>
          </p:nvPr>
        </p:nvSpPr>
        <p:spPr>
          <a:xfrm>
            <a:off x="323528" y="2132856"/>
            <a:ext cx="4680520" cy="576064"/>
          </a:xfrm>
        </p:spPr>
        <p:txBody>
          <a:bodyPr>
            <a:normAutofit fontScale="25000" lnSpcReduction="20000"/>
          </a:bodyPr>
          <a:lstStyle/>
          <a:p>
            <a:pPr marL="0" indent="0" algn="just">
              <a:buNone/>
            </a:pPr>
            <a:r>
              <a:rPr lang="ru-RU" sz="8000" dirty="0">
                <a:latin typeface="Arial" pitchFamily="34" charset="0"/>
                <a:cs typeface="Arial" pitchFamily="34" charset="0"/>
              </a:rPr>
              <a:t>максимизация рыночной стоимости корпорации</a:t>
            </a:r>
            <a:r>
              <a:rPr lang="ru-RU" dirty="0"/>
              <a:t/>
            </a:r>
            <a:br>
              <a:rPr lang="ru-RU" dirty="0"/>
            </a:br>
            <a:endParaRPr lang="ru-RU" dirty="0"/>
          </a:p>
        </p:txBody>
      </p:sp>
      <p:sp>
        <p:nvSpPr>
          <p:cNvPr id="4" name="Объект 3"/>
          <p:cNvSpPr>
            <a:spLocks noGrp="1"/>
          </p:cNvSpPr>
          <p:nvPr>
            <p:ph sz="quarter" idx="14"/>
          </p:nvPr>
        </p:nvSpPr>
        <p:spPr>
          <a:xfrm>
            <a:off x="5292080" y="2060848"/>
            <a:ext cx="3672408" cy="749808"/>
          </a:xfrm>
        </p:spPr>
        <p:txBody>
          <a:bodyPr>
            <a:normAutofit/>
          </a:bodyPr>
          <a:lstStyle/>
          <a:p>
            <a:pPr marL="0" indent="0" algn="ctr">
              <a:buNone/>
            </a:pPr>
            <a:r>
              <a:rPr lang="ru-RU" sz="2000" dirty="0">
                <a:latin typeface="Arial" pitchFamily="34" charset="0"/>
                <a:cs typeface="Arial" pitchFamily="34" charset="0"/>
              </a:rPr>
              <a:t>максимизация прибыли</a:t>
            </a:r>
            <a:r>
              <a:rPr lang="ru-RU" sz="2000" dirty="0"/>
              <a:t/>
            </a:r>
            <a:br>
              <a:rPr lang="ru-RU" sz="2000" dirty="0"/>
            </a:br>
            <a:endParaRPr lang="ru-RU" sz="2000" dirty="0"/>
          </a:p>
        </p:txBody>
      </p:sp>
      <p:cxnSp>
        <p:nvCxnSpPr>
          <p:cNvPr id="6" name="Прямая со стрелкой 5"/>
          <p:cNvCxnSpPr/>
          <p:nvPr/>
        </p:nvCxnSpPr>
        <p:spPr>
          <a:xfrm flipH="1">
            <a:off x="2555776" y="1556792"/>
            <a:ext cx="1728192" cy="432048"/>
          </a:xfrm>
          <a:prstGeom prst="straightConnector1">
            <a:avLst/>
          </a:prstGeom>
          <a:ln w="38100">
            <a:solidFill>
              <a:schemeClr val="tx2">
                <a:lumMod val="60000"/>
                <a:lumOff val="40000"/>
              </a:schemeClr>
            </a:solidFill>
            <a:tailEnd type="arrow"/>
          </a:ln>
          <a:effectLst>
            <a:glow rad="101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4283968" y="1556792"/>
            <a:ext cx="2016224" cy="584448"/>
          </a:xfrm>
          <a:prstGeom prst="straightConnector1">
            <a:avLst/>
          </a:prstGeom>
          <a:ln w="38100">
            <a:solidFill>
              <a:schemeClr val="tx2">
                <a:lumMod val="60000"/>
                <a:lumOff val="40000"/>
              </a:schemeClr>
            </a:solidFill>
            <a:tailEnd type="arrow"/>
          </a:ln>
          <a:effectLst>
            <a:glow rad="101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0" name="Picture 2" descr="C:\Users\User\Desktop\уколова\корпоративные финансы\vosk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5569" y="2672916"/>
            <a:ext cx="720080" cy="648072"/>
          </a:xfrm>
          <a:prstGeom prst="rect">
            <a:avLst/>
          </a:prstGeom>
          <a:noFill/>
          <a:extLst>
            <a:ext uri="{909E8E84-426E-40DD-AFC4-6F175D3DCCD1}">
              <a14:hiddenFill xmlns:a14="http://schemas.microsoft.com/office/drawing/2010/main">
                <a:solidFill>
                  <a:srgbClr val="FFFFFF"/>
                </a:solidFill>
              </a14:hiddenFill>
            </a:ext>
          </a:extLst>
        </p:spPr>
      </p:pic>
      <p:sp>
        <p:nvSpPr>
          <p:cNvPr id="11" name="Прямоугольник 10"/>
          <p:cNvSpPr/>
          <p:nvPr/>
        </p:nvSpPr>
        <p:spPr>
          <a:xfrm>
            <a:off x="971600" y="2780928"/>
            <a:ext cx="8064896" cy="2585323"/>
          </a:xfrm>
          <a:prstGeom prst="rect">
            <a:avLst/>
          </a:prstGeom>
        </p:spPr>
        <p:txBody>
          <a:bodyPr wrap="square">
            <a:spAutoFit/>
          </a:bodyPr>
          <a:lstStyle/>
          <a:p>
            <a:pPr algn="just"/>
            <a:r>
              <a:rPr lang="ru-RU" dirty="0">
                <a:solidFill>
                  <a:schemeClr val="tx2">
                    <a:lumMod val="60000"/>
                    <a:lumOff val="40000"/>
                  </a:schemeClr>
                </a:solidFill>
                <a:latin typeface="Arial" pitchFamily="34" charset="0"/>
                <a:cs typeface="Arial" pitchFamily="34" charset="0"/>
              </a:rPr>
              <a:t>Максимизация прибыли предполагает рост финансовой результативности деятельности корпорации, то есть максимизацию ее финансовой рентабельности при допустимом уровне финансового риска. Как известно, извлечение прибыли является одной из основных целей хозяйственной деятельности любой корпорации. Если эта прибыль отсутствует или же наблюдается тенденция к ее сокращению, деятельность корпорации считается неэффективной, а цель корпоративных финансов – не выполненной.</a:t>
            </a:r>
            <a:br>
              <a:rPr lang="ru-RU" dirty="0">
                <a:solidFill>
                  <a:schemeClr val="tx2">
                    <a:lumMod val="60000"/>
                    <a:lumOff val="40000"/>
                  </a:schemeClr>
                </a:solidFill>
                <a:latin typeface="Arial" pitchFamily="34" charset="0"/>
                <a:cs typeface="Arial" pitchFamily="34" charset="0"/>
              </a:rPr>
            </a:br>
            <a:endParaRPr lang="ru-RU" dirty="0">
              <a:solidFill>
                <a:schemeClr val="tx2">
                  <a:lumMod val="60000"/>
                  <a:lumOff val="40000"/>
                </a:schemeClr>
              </a:solidFill>
              <a:latin typeface="Arial" pitchFamily="34" charset="0"/>
              <a:cs typeface="Arial" pitchFamily="34" charset="0"/>
            </a:endParaRPr>
          </a:p>
        </p:txBody>
      </p:sp>
      <p:sp>
        <p:nvSpPr>
          <p:cNvPr id="12" name="Прямоугольник 11"/>
          <p:cNvSpPr/>
          <p:nvPr/>
        </p:nvSpPr>
        <p:spPr>
          <a:xfrm>
            <a:off x="251520" y="5229200"/>
            <a:ext cx="8640960" cy="1200329"/>
          </a:xfrm>
          <a:prstGeom prst="rect">
            <a:avLst/>
          </a:prstGeom>
        </p:spPr>
        <p:txBody>
          <a:bodyPr wrap="square">
            <a:spAutoFit/>
          </a:bodyPr>
          <a:lstStyle/>
          <a:p>
            <a:pPr algn="just"/>
            <a:r>
              <a:rPr lang="ru-RU" sz="2400" b="1" dirty="0">
                <a:solidFill>
                  <a:schemeClr val="accent3">
                    <a:lumMod val="75000"/>
                  </a:schemeClr>
                </a:solidFill>
                <a:latin typeface="Arial" pitchFamily="34" charset="0"/>
                <a:cs typeface="Arial" pitchFamily="34" charset="0"/>
              </a:rPr>
              <a:t>Основная задача корпоративных финансов </a:t>
            </a:r>
            <a:r>
              <a:rPr lang="ru-RU" sz="2400" dirty="0">
                <a:solidFill>
                  <a:schemeClr val="accent3">
                    <a:lumMod val="75000"/>
                  </a:schemeClr>
                </a:solidFill>
                <a:latin typeface="Arial" pitchFamily="34" charset="0"/>
                <a:cs typeface="Arial" pitchFamily="34" charset="0"/>
              </a:rPr>
              <a:t>заключается в обеспечении финансово- хозяйственной деятельности корпорации</a:t>
            </a:r>
          </a:p>
        </p:txBody>
      </p:sp>
    </p:spTree>
    <p:extLst>
      <p:ext uri="{BB962C8B-B14F-4D97-AF65-F5344CB8AC3E}">
        <p14:creationId xmlns:p14="http://schemas.microsoft.com/office/powerpoint/2010/main" val="253100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solidFill>
                  <a:srgbClr val="FFFF00"/>
                </a:solidFill>
                <a:latin typeface="Arial" pitchFamily="34" charset="0"/>
                <a:cs typeface="Arial" pitchFamily="34" charset="0"/>
              </a:rPr>
              <a:t>ВОПРОС 2</a:t>
            </a:r>
            <a:r>
              <a:rPr lang="ru-RU" sz="2800" b="1" dirty="0" smtClean="0">
                <a:solidFill>
                  <a:srgbClr val="FFFF00"/>
                </a:solidFill>
                <a:latin typeface="Arial" pitchFamily="34" charset="0"/>
                <a:cs typeface="Arial" pitchFamily="34" charset="0"/>
              </a:rPr>
              <a:t>. ФИНАНСОВЫЕ ОТНОШЕНИЯ    НА УРОВНЕ КОРПОРАЦИЙ</a:t>
            </a:r>
            <a:endParaRPr lang="ru-RU" sz="2800" dirty="0">
              <a:solidFill>
                <a:srgbClr val="FFFF00"/>
              </a:solidFill>
            </a:endParaRPr>
          </a:p>
        </p:txBody>
      </p:sp>
      <p:pic>
        <p:nvPicPr>
          <p:cNvPr id="3" name="image6.jpeg"/>
          <p:cNvPicPr/>
          <p:nvPr/>
        </p:nvPicPr>
        <p:blipFill>
          <a:blip r:embed="rId2" cstate="print"/>
          <a:stretch>
            <a:fillRect/>
          </a:stretch>
        </p:blipFill>
        <p:spPr>
          <a:xfrm>
            <a:off x="1619672" y="1700808"/>
            <a:ext cx="5644515" cy="4038600"/>
          </a:xfrm>
          <a:prstGeom prst="rect">
            <a:avLst/>
          </a:prstGeom>
        </p:spPr>
      </p:pic>
      <p:sp>
        <p:nvSpPr>
          <p:cNvPr id="4" name="Прямоугольник 3"/>
          <p:cNvSpPr/>
          <p:nvPr/>
        </p:nvSpPr>
        <p:spPr>
          <a:xfrm>
            <a:off x="251520" y="5805264"/>
            <a:ext cx="8424936" cy="707886"/>
          </a:xfrm>
          <a:prstGeom prst="rect">
            <a:avLst/>
          </a:prstGeom>
        </p:spPr>
        <p:txBody>
          <a:bodyPr wrap="square">
            <a:spAutoFit/>
          </a:bodyPr>
          <a:lstStyle/>
          <a:p>
            <a:pPr algn="ctr"/>
            <a:r>
              <a:rPr lang="ru-RU" sz="2000" b="1" dirty="0">
                <a:solidFill>
                  <a:schemeClr val="tx2">
                    <a:lumMod val="40000"/>
                    <a:lumOff val="60000"/>
                  </a:schemeClr>
                </a:solidFill>
                <a:latin typeface="Arial" pitchFamily="34" charset="0"/>
                <a:cs typeface="Arial" pitchFamily="34" charset="0"/>
              </a:rPr>
              <a:t>Рисунок </a:t>
            </a:r>
            <a:r>
              <a:rPr lang="ru-RU" sz="2000" b="1" dirty="0" smtClean="0">
                <a:solidFill>
                  <a:schemeClr val="tx2">
                    <a:lumMod val="40000"/>
                    <a:lumOff val="60000"/>
                  </a:schemeClr>
                </a:solidFill>
                <a:latin typeface="Arial" pitchFamily="34" charset="0"/>
                <a:cs typeface="Arial" pitchFamily="34" charset="0"/>
              </a:rPr>
              <a:t> </a:t>
            </a:r>
            <a:r>
              <a:rPr lang="ru-RU" sz="2000" b="1" dirty="0">
                <a:solidFill>
                  <a:schemeClr val="tx2">
                    <a:lumMod val="40000"/>
                    <a:lumOff val="60000"/>
                  </a:schemeClr>
                </a:solidFill>
                <a:latin typeface="Arial" pitchFamily="34" charset="0"/>
                <a:cs typeface="Arial" pitchFamily="34" charset="0"/>
              </a:rPr>
              <a:t>- Группировка финансовых отношений на уровне корпорации в зависимости от их содержания</a:t>
            </a:r>
          </a:p>
        </p:txBody>
      </p:sp>
    </p:spTree>
    <p:extLst>
      <p:ext uri="{BB962C8B-B14F-4D97-AF65-F5344CB8AC3E}">
        <p14:creationId xmlns:p14="http://schemas.microsoft.com/office/powerpoint/2010/main" val="140919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3"/>
            <a:ext cx="8856984" cy="6555641"/>
          </a:xfrm>
          <a:prstGeom prst="rect">
            <a:avLst/>
          </a:prstGeom>
        </p:spPr>
        <p:txBody>
          <a:bodyPr wrap="square">
            <a:spAutoFit/>
          </a:bodyPr>
          <a:lstStyle/>
          <a:p>
            <a:pPr algn="ctr"/>
            <a:r>
              <a:rPr lang="ru-RU" sz="2400" b="1" dirty="0">
                <a:solidFill>
                  <a:srgbClr val="C00000"/>
                </a:solidFill>
                <a:latin typeface="Arial" pitchFamily="34" charset="0"/>
                <a:cs typeface="Arial" pitchFamily="34" charset="0"/>
              </a:rPr>
              <a:t>Общим для всех </a:t>
            </a:r>
            <a:r>
              <a:rPr lang="ru-RU" sz="2400" b="1" dirty="0" smtClean="0">
                <a:solidFill>
                  <a:srgbClr val="C00000"/>
                </a:solidFill>
                <a:latin typeface="Arial" pitchFamily="34" charset="0"/>
                <a:cs typeface="Arial" pitchFamily="34" charset="0"/>
              </a:rPr>
              <a:t>видов отношений показанных на РИСУНКЕ  </a:t>
            </a:r>
            <a:r>
              <a:rPr lang="ru-RU" sz="2400" b="1" dirty="0">
                <a:solidFill>
                  <a:srgbClr val="C00000"/>
                </a:solidFill>
                <a:latin typeface="Arial" pitchFamily="34" charset="0"/>
                <a:cs typeface="Arial" pitchFamily="34" charset="0"/>
              </a:rPr>
              <a:t>является то, что они: </a:t>
            </a:r>
            <a:endParaRPr lang="ru-RU" sz="2400" b="1" dirty="0" smtClean="0">
              <a:solidFill>
                <a:srgbClr val="C00000"/>
              </a:solidFill>
              <a:latin typeface="Arial" pitchFamily="34" charset="0"/>
              <a:cs typeface="Arial" pitchFamily="34" charset="0"/>
            </a:endParaRPr>
          </a:p>
          <a:p>
            <a:pPr algn="ctr"/>
            <a:endParaRPr lang="ru-RU" sz="2400" b="1" dirty="0" smtClean="0">
              <a:solidFill>
                <a:srgbClr val="C00000"/>
              </a:solidFill>
              <a:latin typeface="Arial" pitchFamily="34" charset="0"/>
              <a:cs typeface="Arial" pitchFamily="34" charset="0"/>
            </a:endParaRPr>
          </a:p>
          <a:p>
            <a:pPr algn="just"/>
            <a:r>
              <a:rPr lang="ru-RU" sz="2400" b="1" dirty="0" smtClean="0">
                <a:solidFill>
                  <a:schemeClr val="accent3">
                    <a:lumMod val="50000"/>
                  </a:schemeClr>
                </a:solidFill>
                <a:latin typeface="Arial" pitchFamily="34" charset="0"/>
                <a:cs typeface="Arial" pitchFamily="34" charset="0"/>
              </a:rPr>
              <a:t>а</a:t>
            </a:r>
            <a:r>
              <a:rPr lang="ru-RU" sz="2400" b="1" dirty="0">
                <a:solidFill>
                  <a:schemeClr val="accent3">
                    <a:lumMod val="50000"/>
                  </a:schemeClr>
                </a:solidFill>
                <a:latin typeface="Arial" pitchFamily="34" charset="0"/>
                <a:cs typeface="Arial" pitchFamily="34" charset="0"/>
              </a:rPr>
              <a:t>) выражены в денежной (стоимостной) форме</a:t>
            </a:r>
            <a:r>
              <a:rPr lang="ru-RU" sz="2400" b="1" dirty="0" smtClean="0">
                <a:solidFill>
                  <a:schemeClr val="accent3">
                    <a:lumMod val="50000"/>
                  </a:schemeClr>
                </a:solidFill>
                <a:latin typeface="Arial" pitchFamily="34" charset="0"/>
                <a:cs typeface="Arial" pitchFamily="34" charset="0"/>
              </a:rPr>
              <a:t>;</a:t>
            </a:r>
            <a:endParaRPr lang="ru-RU" sz="2400" b="1" dirty="0">
              <a:latin typeface="Arial" pitchFamily="34" charset="0"/>
              <a:cs typeface="Arial" pitchFamily="34" charset="0"/>
            </a:endParaRPr>
          </a:p>
          <a:p>
            <a:pPr algn="just"/>
            <a:r>
              <a:rPr lang="ru-RU" sz="2400" b="1" dirty="0">
                <a:solidFill>
                  <a:schemeClr val="bg2">
                    <a:lumMod val="50000"/>
                  </a:schemeClr>
                </a:solidFill>
                <a:latin typeface="Arial" pitchFamily="34" charset="0"/>
                <a:cs typeface="Arial" pitchFamily="34" charset="0"/>
              </a:rPr>
              <a:t>б) носят распределительный характер</a:t>
            </a:r>
            <a:r>
              <a:rPr lang="ru-RU" sz="2400" b="1" dirty="0" smtClean="0">
                <a:solidFill>
                  <a:schemeClr val="bg2">
                    <a:lumMod val="50000"/>
                  </a:schemeClr>
                </a:solidFill>
                <a:latin typeface="Arial" pitchFamily="34" charset="0"/>
                <a:cs typeface="Arial" pitchFamily="34" charset="0"/>
              </a:rPr>
              <a:t>;</a:t>
            </a:r>
            <a:endParaRPr lang="ru-RU" sz="2400" b="1" dirty="0">
              <a:latin typeface="Arial" pitchFamily="34" charset="0"/>
              <a:cs typeface="Arial" pitchFamily="34" charset="0"/>
            </a:endParaRPr>
          </a:p>
          <a:p>
            <a:pPr algn="just"/>
            <a:r>
              <a:rPr lang="ru-RU" sz="2400" b="1" dirty="0">
                <a:solidFill>
                  <a:schemeClr val="tx2">
                    <a:lumMod val="60000"/>
                    <a:lumOff val="40000"/>
                  </a:schemeClr>
                </a:solidFill>
                <a:latin typeface="Arial" pitchFamily="34" charset="0"/>
                <a:cs typeface="Arial" pitchFamily="34" charset="0"/>
              </a:rPr>
              <a:t>в) в той или иной степени регламентированы государством</a:t>
            </a:r>
            <a:r>
              <a:rPr lang="ru-RU" sz="2400" b="1" dirty="0" smtClean="0">
                <a:solidFill>
                  <a:schemeClr val="tx2">
                    <a:lumMod val="60000"/>
                    <a:lumOff val="40000"/>
                  </a:schemeClr>
                </a:solidFill>
                <a:latin typeface="Arial" pitchFamily="34" charset="0"/>
                <a:cs typeface="Arial" pitchFamily="34" charset="0"/>
              </a:rPr>
              <a:t>;</a:t>
            </a:r>
            <a:endParaRPr lang="ru-RU" sz="2400" b="1" dirty="0">
              <a:latin typeface="Arial" pitchFamily="34" charset="0"/>
              <a:cs typeface="Arial" pitchFamily="34" charset="0"/>
            </a:endParaRPr>
          </a:p>
          <a:p>
            <a:pPr algn="just"/>
            <a:r>
              <a:rPr lang="ru-RU" sz="2400" b="1" dirty="0">
                <a:solidFill>
                  <a:schemeClr val="accent2">
                    <a:lumMod val="75000"/>
                  </a:schemeClr>
                </a:solidFill>
                <a:latin typeface="Arial" pitchFamily="34" charset="0"/>
                <a:cs typeface="Arial" pitchFamily="34" charset="0"/>
              </a:rPr>
              <a:t>г) в процессе этих отношений формируются фонды денежных средств, в том числе и общегосударственные</a:t>
            </a:r>
            <a:r>
              <a:rPr lang="ru-RU" sz="2400" dirty="0" smtClean="0">
                <a:solidFill>
                  <a:schemeClr val="accent2">
                    <a:lumMod val="75000"/>
                  </a:schemeClr>
                </a:solidFill>
                <a:latin typeface="Arial" pitchFamily="34" charset="0"/>
                <a:cs typeface="Arial" pitchFamily="34" charset="0"/>
              </a:rPr>
              <a:t>.</a:t>
            </a:r>
          </a:p>
          <a:p>
            <a:pPr fontAlgn="t"/>
            <a:r>
              <a:rPr lang="ru-RU" dirty="0" smtClean="0"/>
              <a:t>   </a:t>
            </a:r>
            <a:r>
              <a:rPr lang="ru-RU" dirty="0"/>
              <a:t/>
            </a:r>
            <a:br>
              <a:rPr lang="ru-RU" dirty="0"/>
            </a:br>
            <a:endParaRPr lang="ru-RU" dirty="0" smtClean="0"/>
          </a:p>
          <a:p>
            <a:pPr algn="just"/>
            <a:r>
              <a:rPr lang="ru-RU" dirty="0"/>
              <a:t> </a:t>
            </a:r>
            <a:r>
              <a:rPr lang="ru-RU" dirty="0" smtClean="0"/>
              <a:t>                 </a:t>
            </a:r>
            <a:r>
              <a:rPr lang="ru-RU" i="1" dirty="0" smtClean="0">
                <a:solidFill>
                  <a:srgbClr val="00B050"/>
                </a:solidFill>
                <a:latin typeface="Arial" pitchFamily="34" charset="0"/>
                <a:cs typeface="Arial" pitchFamily="34" charset="0"/>
              </a:rPr>
              <a:t>Значительная часть финансовых отношений корпораций регламентирована гражданским законодательство</a:t>
            </a:r>
            <a:r>
              <a:rPr lang="ru-RU" dirty="0" smtClean="0">
                <a:solidFill>
                  <a:srgbClr val="00B050"/>
                </a:solidFill>
                <a:latin typeface="Arial" pitchFamily="34" charset="0"/>
                <a:cs typeface="Arial" pitchFamily="34" charset="0"/>
              </a:rPr>
              <a:t>м: </a:t>
            </a:r>
          </a:p>
          <a:p>
            <a:pPr marL="285750" indent="-285750" algn="just">
              <a:buFontTx/>
              <a:buChar char="-"/>
            </a:pPr>
            <a:r>
              <a:rPr lang="ru-RU" b="1" dirty="0" smtClean="0">
                <a:solidFill>
                  <a:schemeClr val="accent4">
                    <a:lumMod val="75000"/>
                  </a:schemeClr>
                </a:solidFill>
                <a:latin typeface="Arial" pitchFamily="34" charset="0"/>
                <a:cs typeface="Arial" pitchFamily="34" charset="0"/>
              </a:rPr>
              <a:t>величина и порядок формирования уставного и резервного капитала для организаций различных организационно- правовых форм, порядок размещения и выкупа акций;</a:t>
            </a:r>
          </a:p>
          <a:p>
            <a:pPr marL="285750" indent="-285750" algn="just">
              <a:buFontTx/>
              <a:buChar char="-"/>
            </a:pPr>
            <a:r>
              <a:rPr lang="ru-RU" dirty="0" smtClean="0">
                <a:solidFill>
                  <a:srgbClr val="00B050"/>
                </a:solidFill>
                <a:latin typeface="Arial" pitchFamily="34" charset="0"/>
                <a:cs typeface="Arial" pitchFamily="34" charset="0"/>
              </a:rPr>
              <a:t> </a:t>
            </a:r>
            <a:r>
              <a:rPr lang="ru-RU" b="1" dirty="0" smtClean="0">
                <a:solidFill>
                  <a:schemeClr val="accent3">
                    <a:lumMod val="50000"/>
                  </a:schemeClr>
                </a:solidFill>
                <a:latin typeface="Arial" pitchFamily="34" charset="0"/>
                <a:cs typeface="Arial" pitchFamily="34" charset="0"/>
              </a:rPr>
              <a:t>порядок ликвидации и слияния организаций;</a:t>
            </a:r>
          </a:p>
          <a:p>
            <a:pPr marL="285750" indent="-285750" algn="just">
              <a:buFontTx/>
              <a:buChar char="-"/>
            </a:pPr>
            <a:r>
              <a:rPr lang="ru-RU" b="1" dirty="0" smtClean="0">
                <a:solidFill>
                  <a:srgbClr val="00B050"/>
                </a:solidFill>
                <a:latin typeface="Arial" pitchFamily="34" charset="0"/>
                <a:cs typeface="Arial" pitchFamily="34" charset="0"/>
              </a:rPr>
              <a:t> </a:t>
            </a:r>
            <a:r>
              <a:rPr lang="ru-RU" b="1" dirty="0" smtClean="0">
                <a:solidFill>
                  <a:schemeClr val="accent6">
                    <a:lumMod val="75000"/>
                  </a:schemeClr>
                </a:solidFill>
                <a:latin typeface="Arial" pitchFamily="34" charset="0"/>
                <a:cs typeface="Arial" pitchFamily="34" charset="0"/>
              </a:rPr>
              <a:t>порядок очередности списания средств с расчетного счета;</a:t>
            </a:r>
          </a:p>
          <a:p>
            <a:pPr marL="285750" indent="-285750" algn="just">
              <a:buFontTx/>
              <a:buChar char="-"/>
            </a:pPr>
            <a:r>
              <a:rPr lang="ru-RU" b="1" dirty="0" smtClean="0">
                <a:solidFill>
                  <a:schemeClr val="accent3">
                    <a:lumMod val="50000"/>
                  </a:schemeClr>
                </a:solidFill>
                <a:latin typeface="Arial" pitchFamily="34" charset="0"/>
                <a:cs typeface="Arial" pitchFamily="34" charset="0"/>
              </a:rPr>
              <a:t>процедуры банкротства</a:t>
            </a:r>
            <a:r>
              <a:rPr lang="ru-RU" b="1" dirty="0" smtClean="0">
                <a:solidFill>
                  <a:srgbClr val="00B050"/>
                </a:solidFill>
                <a:latin typeface="Arial" pitchFamily="34" charset="0"/>
                <a:cs typeface="Arial" pitchFamily="34" charset="0"/>
              </a:rPr>
              <a:t>.</a:t>
            </a:r>
            <a:endParaRPr lang="ru-RU" b="1" dirty="0">
              <a:solidFill>
                <a:srgbClr val="00B050"/>
              </a:solidFill>
              <a:latin typeface="Arial" pitchFamily="34" charset="0"/>
              <a:cs typeface="Arial" pitchFamily="34" charset="0"/>
            </a:endParaRPr>
          </a:p>
        </p:txBody>
      </p:sp>
      <p:pic>
        <p:nvPicPr>
          <p:cNvPr id="4" name="Picture 2" descr="C:\Users\User\Desktop\уколова\корпоративные финансы\vosk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861048"/>
            <a:ext cx="720080" cy="648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7195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04664"/>
            <a:ext cx="7776864" cy="6186309"/>
          </a:xfrm>
          <a:prstGeom prst="rect">
            <a:avLst/>
          </a:prstGeom>
        </p:spPr>
        <p:txBody>
          <a:bodyPr wrap="square">
            <a:spAutoFit/>
          </a:bodyPr>
          <a:lstStyle/>
          <a:p>
            <a:pPr algn="ctr"/>
            <a:r>
              <a:rPr lang="ru-RU" sz="2800" b="1" dirty="0" smtClean="0">
                <a:solidFill>
                  <a:srgbClr val="FF0000"/>
                </a:solidFill>
                <a:latin typeface="Arial" pitchFamily="34" charset="0"/>
                <a:cs typeface="Arial" pitchFamily="34" charset="0"/>
              </a:rPr>
              <a:t>ЗАДАНИЕ ПО ТЕМЕ</a:t>
            </a:r>
          </a:p>
          <a:p>
            <a:pPr algn="ctr"/>
            <a:r>
              <a:rPr lang="ru-RU" sz="2800"/>
              <a:t>Подготовьте доклад или презентацию на одну из следующих тем: «Зарождение и развитие корпораций (в зарубежных странах, в России)», «Первые акционерные общества в США, Европе, России», «Современные корпорации (пример конкретной корпорации)», «Правовое регулирование финансов акционерного Общества (по ГК РФ)», «Особенности правового регулирования корпораций в зарубежных странах» и т.п</a:t>
            </a:r>
            <a:r>
              <a:rPr lang="ru-RU" sz="2800"/>
              <a:t>. </a:t>
            </a:r>
            <a:endParaRPr lang="ru-RU" sz="2800" smtClean="0"/>
          </a:p>
          <a:p>
            <a:pPr algn="ctr"/>
            <a:endParaRPr lang="ru-RU" sz="2800" b="1" dirty="0">
              <a:solidFill>
                <a:schemeClr val="accent5">
                  <a:lumMod val="50000"/>
                </a:schemeClr>
              </a:solidFill>
              <a:latin typeface="Arial" pitchFamily="34" charset="0"/>
              <a:cs typeface="Arial" pitchFamily="34" charset="0"/>
            </a:endParaRPr>
          </a:p>
          <a:p>
            <a:pPr algn="ctr"/>
            <a:r>
              <a:rPr lang="ru-RU" sz="2800" b="1" dirty="0" smtClean="0">
                <a:solidFill>
                  <a:schemeClr val="accent5">
                    <a:lumMod val="50000"/>
                  </a:schemeClr>
                </a:solidFill>
                <a:latin typeface="Arial" pitchFamily="34" charset="0"/>
                <a:cs typeface="Arial" pitchFamily="34" charset="0"/>
              </a:rPr>
              <a:t>ЗАДАЧИ </a:t>
            </a:r>
            <a:r>
              <a:rPr lang="ru-RU" sz="2800" b="1" dirty="0">
                <a:solidFill>
                  <a:schemeClr val="accent5">
                    <a:lumMod val="50000"/>
                  </a:schemeClr>
                </a:solidFill>
                <a:latin typeface="Arial" pitchFamily="34" charset="0"/>
                <a:cs typeface="Arial" pitchFamily="34" charset="0"/>
              </a:rPr>
              <a:t>ПО </a:t>
            </a:r>
            <a:r>
              <a:rPr lang="ru-RU" sz="2800" b="1" dirty="0" smtClean="0">
                <a:solidFill>
                  <a:schemeClr val="accent5">
                    <a:lumMod val="50000"/>
                  </a:schemeClr>
                </a:solidFill>
                <a:latin typeface="Arial" pitchFamily="34" charset="0"/>
                <a:cs typeface="Arial" pitchFamily="34" charset="0"/>
              </a:rPr>
              <a:t>ТЕМЕ</a:t>
            </a:r>
            <a:r>
              <a:rPr lang="ru-RU" sz="3200" b="1" dirty="0">
                <a:solidFill>
                  <a:srgbClr val="FFFF00"/>
                </a:solidFill>
                <a:latin typeface="Arial" pitchFamily="34" charset="0"/>
                <a:cs typeface="Arial" pitchFamily="34" charset="0"/>
              </a:rPr>
              <a:t/>
            </a:r>
            <a:br>
              <a:rPr lang="ru-RU" sz="3200" b="1" dirty="0">
                <a:solidFill>
                  <a:srgbClr val="FFFF00"/>
                </a:solidFill>
                <a:latin typeface="Arial" pitchFamily="34" charset="0"/>
                <a:cs typeface="Arial" pitchFamily="34" charset="0"/>
              </a:rPr>
            </a:br>
            <a:endParaRPr lang="ru-RU" sz="3200" dirty="0"/>
          </a:p>
        </p:txBody>
      </p:sp>
    </p:spTree>
    <p:extLst>
      <p:ext uri="{BB962C8B-B14F-4D97-AF65-F5344CB8AC3E}">
        <p14:creationId xmlns:p14="http://schemas.microsoft.com/office/powerpoint/2010/main" val="16909835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1029</TotalTime>
  <Words>376</Words>
  <Application>Microsoft Office PowerPoint</Application>
  <PresentationFormat>Экран (4:3)</PresentationFormat>
  <Paragraphs>52</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Волна</vt:lpstr>
      <vt:lpstr>ДИСЦИПЛИНА  «КОРПОРАТИВНЫЕ ФИНАНСЫ»</vt:lpstr>
      <vt:lpstr>    ВОПРОС 1.  ПОНЯТИЕ КОРПОРАТИВНЫХ ФИНАНСОВ   КОРПОРАТИВНЫЕ ФИНАНСЫ — это денежные отношения, в процессе которых осуществляется формирование, привлечение, распределение и использование денежных фондов в целях обеспечения финансово-хозяйственной деятельности корпорации</vt:lpstr>
      <vt:lpstr>ВСЕ ЮРИДИЧЕСКИЕ ЛИЦА МОЖНО РАЗДЕЛИТЬ НА 2 КАТЕГОРИИ:</vt:lpstr>
      <vt:lpstr>К корпоративным юридическим лицам относятся</vt:lpstr>
      <vt:lpstr>Целью корпоративных финансов является</vt:lpstr>
      <vt:lpstr>ВОПРОС 2. ФИНАНСОВЫЕ ОТНОШЕНИЯ    НА УРОВНЕ КОРПОРАЦИЙ</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ДИСЦИПЛИНА  «КОРПОРАТИВНЫЕ ФИНАНСЫ»</dc:title>
  <dc:creator>User</dc:creator>
  <cp:lastModifiedBy>User</cp:lastModifiedBy>
  <cp:revision>25</cp:revision>
  <dcterms:created xsi:type="dcterms:W3CDTF">2019-10-01T10:31:51Z</dcterms:created>
  <dcterms:modified xsi:type="dcterms:W3CDTF">2019-10-28T08:09:14Z</dcterms:modified>
</cp:coreProperties>
</file>